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301" r:id="rId3"/>
    <p:sldId id="257" r:id="rId4"/>
    <p:sldId id="300" r:id="rId5"/>
    <p:sldId id="258" r:id="rId6"/>
    <p:sldId id="303" r:id="rId7"/>
    <p:sldId id="302" r:id="rId8"/>
    <p:sldId id="304" r:id="rId9"/>
    <p:sldId id="305" r:id="rId10"/>
    <p:sldId id="279" r:id="rId11"/>
    <p:sldId id="280" r:id="rId12"/>
    <p:sldId id="283" r:id="rId13"/>
    <p:sldId id="269" r:id="rId14"/>
    <p:sldId id="273" r:id="rId15"/>
    <p:sldId id="284" r:id="rId16"/>
    <p:sldId id="287" r:id="rId17"/>
    <p:sldId id="285" r:id="rId18"/>
    <p:sldId id="299" r:id="rId19"/>
    <p:sldId id="286" r:id="rId20"/>
    <p:sldId id="277" r:id="rId21"/>
    <p:sldId id="278" r:id="rId22"/>
    <p:sldId id="281" r:id="rId23"/>
    <p:sldId id="289" r:id="rId24"/>
    <p:sldId id="288" r:id="rId25"/>
    <p:sldId id="290" r:id="rId26"/>
    <p:sldId id="291" r:id="rId27"/>
    <p:sldId id="292" r:id="rId28"/>
    <p:sldId id="293" r:id="rId29"/>
    <p:sldId id="282" r:id="rId30"/>
    <p:sldId id="294" r:id="rId31"/>
    <p:sldId id="295" r:id="rId32"/>
    <p:sldId id="296" r:id="rId33"/>
    <p:sldId id="297" r:id="rId34"/>
    <p:sldId id="298" r:id="rId35"/>
    <p:sldId id="307" r:id="rId36"/>
    <p:sldId id="306" r:id="rId37"/>
  </p:sldIdLst>
  <p:sldSz cx="9144000" cy="5143500" type="screen16x9"/>
  <p:notesSz cx="9144000" cy="6858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87" d="100"/>
          <a:sy n="87" d="100"/>
        </p:scale>
        <p:origin x="-1464" y="-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91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062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369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275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7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567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997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2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872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022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0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17/03/1443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418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573528"/>
            <a:ext cx="6768752" cy="13716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6000" b="1" dirty="0" smtClean="0"/>
              <a:t>Chest Tube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2193708"/>
            <a:ext cx="5400600" cy="1371600"/>
          </a:xfrm>
          <a:prstGeom prst="plaque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A.L. Maher Abdul Ameer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480"/>
            <a:ext cx="8712968" cy="48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564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68952" cy="50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11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7095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Purposes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remove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fluid or air from the pleural space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promote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lung re-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expantion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6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7475"/>
            <a:ext cx="8229600" cy="61460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Equipment</a:t>
            </a:r>
            <a:r>
              <a:rPr lang="en-US" sz="3200" b="1" dirty="0" smtClean="0"/>
              <a:t> 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35546"/>
            <a:ext cx="8712968" cy="4212468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Sterile gloves and gown.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Skin antiseptic solution (e.g. iodine or 2%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chlorhexidine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70% alcohol)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Sterile drapes.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Gauze swabs.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selection of syringes and needles (19-25 gauge in adults)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Local anesthetic (e.g. lignocaine 1%)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Scalpel and blade.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Suture kit: Suture (stout and non-absorbable /1.0 - 2.0 silk 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prolene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 instrument for blunt dissection if required (curved clamp)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Guidewire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dilators for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Seldinger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technique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Chest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tube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Connecting tube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Closed drainage system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(under water seal)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Dressing equipment may also be available in a kit form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Chest tube clamps </a:t>
            </a:r>
          </a:p>
        </p:txBody>
      </p:sp>
    </p:spTree>
    <p:extLst>
      <p:ext uri="{BB962C8B-B14F-4D97-AF65-F5344CB8AC3E}">
        <p14:creationId xmlns:p14="http://schemas.microsoft.com/office/powerpoint/2010/main" val="1094790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076056" cy="312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24628"/>
            <a:ext cx="2267744" cy="205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36" y="-23925"/>
            <a:ext cx="4320480" cy="314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62" y="3124628"/>
            <a:ext cx="3749402" cy="205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124628"/>
            <a:ext cx="3198861" cy="201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93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Preparation for under water seal bottle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Put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250-500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ml according hospital policy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(Avoid tension pneumothorax)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Tube submerged approximately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under water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Bottle should be chest level (gravity- no backflow)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5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45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95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Nursing role before insertion chest tube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Identify PT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procedures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Hand washing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Vital sings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Prepare the chest tube tray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Administration mild sedation if ordered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83518"/>
            <a:ext cx="8229600" cy="4072466"/>
          </a:xfrm>
          <a:prstGeom prst="flowChartAlternate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PROCEDURE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54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Patient positions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82809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5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8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5487"/>
            <a:ext cx="8784976" cy="4752527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Elevating the head of a person’s bed by 30–60 degrees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 tube insertion site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This will typically be between the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fifth 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ribs or between the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fifth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sixth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ribs, just behind the </a:t>
            </a:r>
            <a:r>
              <a:rPr lang="en-US" dirty="0" err="1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pectoralis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(chest) muscle.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Cleaning the skin with a solution, such as </a:t>
            </a:r>
            <a:r>
              <a:rPr lang="en-US" b="1" dirty="0" err="1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povidone</a:t>
            </a: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-iodine or </a:t>
            </a:r>
            <a:r>
              <a:rPr lang="en-US" b="1" dirty="0" err="1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chlorhexidine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local anesthetic to numb the insertion site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 incision of about 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2–3</a:t>
            </a:r>
            <a:r>
              <a:rPr lang="en-US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centimeters (cm) through the skin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Using a surgical instrument called a Kelly clamp, </a:t>
            </a:r>
            <a:r>
              <a:rPr lang="en-US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widen 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 incision and gain access to the pleural space. The clamp insertion should be slow to avoid puncturing the lung</a:t>
            </a:r>
            <a:r>
              <a:rPr lang="en-US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65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7475"/>
            <a:ext cx="8856984" cy="4968552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endParaRPr lang="en-US" sz="2800" b="1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Inserting </a:t>
            </a:r>
            <a:r>
              <a:rPr lang="en-US" sz="28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 gloved finger into the incision site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This is to confirm that the area is the pleural space. </a:t>
            </a:r>
            <a:endParaRPr lang="en-US" sz="2800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Inserting </a:t>
            </a:r>
            <a:r>
              <a:rPr lang="en-US" sz="28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 chest tube through the incision site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If fluid begins to drain through the tube, it is in the right place. It is also possible to attach the tube to a chamber containing water that moves when a person breathes. If this does not occur, the tube may need repositioning.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28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Suturing the tube in place so that the seal is as airtight as possible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28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Covering the tube insertion site with gauze pads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buFont typeface="Wingdings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9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45719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0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486"/>
            <a:ext cx="8935288" cy="485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649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856895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993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470"/>
            <a:ext cx="8712968" cy="486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150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486"/>
            <a:ext cx="835292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228184" y="1707654"/>
            <a:ext cx="360040" cy="2880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7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Apical and basal insertion mid axillary line equal 5 intercostal space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8856984" cy="3960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91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Care of patient with chest tube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 vital signs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Set up drainage system as ordered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Auscultate lung sound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91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007"/>
            <a:ext cx="8712968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69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2"/>
            <a:ext cx="9157498" cy="515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7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Inspect all tubing for leaks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Keep chest tube below level of chest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the event of disconnection, 2 clamps should be kept at bedside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Encourage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cough and deep breathing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Keep large clamps bedside when empty or replace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abroken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checked bottle system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Check fluctuation (effusion) and bubbling (pneumothorax)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22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Daily care for patients with chest tube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 Patient activity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Semi- fowler position is required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Turn the PT every 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hrs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PT can be out of bed if there is no contraindication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 exercises to the affected arm and shoulder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Encourage coughing and deep breathing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7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 Clamping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Changing the bottle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Tubing is disconnected and sterile water is out of reach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changing the position and when elevating the tube system above the PT level is required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not clamping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ambulating a patient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94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Milking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Milking the tube is not recommended, creates tissue trauma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8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Complications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Malposition( organ perforation)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Recurrent pneumothorax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Infection (including empyema)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Tube blockage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Hemorrhage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Subcutaneous emphysema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9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Forte" pitchFamily="66" charset="0"/>
              </a:rPr>
              <a:t>Don’t be afraid to fail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Forte" pitchFamily="66" charset="0"/>
              </a:rPr>
              <a:t>Just keep trying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76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CHECK IT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598"/>
            <a:ext cx="3609033" cy="393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03598"/>
            <a:ext cx="3810000" cy="394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626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88569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9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702078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Chest tube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7564"/>
            <a:ext cx="8229600" cy="3888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i="0" dirty="0" smtClean="0">
                <a:solidFill>
                  <a:srgbClr val="FF0000"/>
                </a:solidFill>
                <a:effectLst/>
                <a:latin typeface="Proxima Nova"/>
              </a:rPr>
              <a:t>a hollow plastic tube </a:t>
            </a:r>
            <a:r>
              <a:rPr lang="en-US" sz="2400" i="0" dirty="0" smtClean="0">
                <a:solidFill>
                  <a:srgbClr val="231F20"/>
                </a:solidFill>
                <a:effectLst/>
                <a:latin typeface="Proxima Nova"/>
              </a:rPr>
              <a:t>is inserted between ribs into the </a:t>
            </a:r>
            <a:r>
              <a:rPr lang="en-US" sz="2400" b="1" i="0" dirty="0" smtClean="0">
                <a:solidFill>
                  <a:srgbClr val="231F20"/>
                </a:solidFill>
                <a:effectLst/>
                <a:latin typeface="Proxima Nova"/>
              </a:rPr>
              <a:t>pleural space</a:t>
            </a:r>
            <a:r>
              <a:rPr lang="en-US" sz="2400" i="0" dirty="0" smtClean="0">
                <a:solidFill>
                  <a:srgbClr val="231F20"/>
                </a:solidFill>
                <a:effectLst/>
                <a:latin typeface="Proxima Nova"/>
              </a:rPr>
              <a:t>. The tube may be connected to a machine to help with the drainage. The tube will stay in place until the </a:t>
            </a:r>
            <a:r>
              <a:rPr lang="en-US" sz="2400" b="1" i="0" dirty="0" smtClean="0">
                <a:solidFill>
                  <a:srgbClr val="231F20"/>
                </a:solidFill>
                <a:effectLst/>
                <a:latin typeface="Proxima Nova"/>
              </a:rPr>
              <a:t>fluid, blood, or air </a:t>
            </a:r>
            <a:r>
              <a:rPr lang="en-US" sz="2400" i="0" dirty="0" smtClean="0">
                <a:solidFill>
                  <a:srgbClr val="231F20"/>
                </a:solidFill>
                <a:effectLst/>
                <a:latin typeface="Proxima Nova"/>
              </a:rPr>
              <a:t>is drained from the chest.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71750"/>
            <a:ext cx="4860032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4283968" cy="253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0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05979"/>
            <a:ext cx="4896544" cy="78159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Indications</a:t>
            </a:r>
            <a:endParaRPr lang="en-US" b="1" dirty="0"/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2627784" y="987574"/>
            <a:ext cx="936104" cy="936104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6200000" flipH="1">
            <a:off x="5683932" y="1035596"/>
            <a:ext cx="936104" cy="85571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295636" y="1931504"/>
            <a:ext cx="2664296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Fluid</a:t>
            </a:r>
          </a:p>
          <a:p>
            <a:pPr algn="ctr"/>
            <a:r>
              <a:rPr lang="en-US" b="1" dirty="0" smtClean="0"/>
              <a:t>Pleural Effusion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83768" y="278777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91580" y="3315376"/>
            <a:ext cx="3168352" cy="15606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Blood</a:t>
            </a:r>
          </a:p>
          <a:p>
            <a:pPr algn="ctr"/>
            <a:r>
              <a:rPr lang="en-US" b="1" dirty="0" smtClean="0"/>
              <a:t>Pus</a:t>
            </a:r>
          </a:p>
          <a:p>
            <a:pPr algn="ctr"/>
            <a:r>
              <a:rPr lang="en-US" b="1" dirty="0" smtClean="0"/>
              <a:t>Serous Fluid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247692" y="1931504"/>
            <a:ext cx="2664296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Air</a:t>
            </a:r>
          </a:p>
          <a:p>
            <a:pPr algn="ctr"/>
            <a:r>
              <a:rPr lang="en-US" b="1" dirty="0" smtClean="0"/>
              <a:t>Pneumothorax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244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Pneumothorax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590"/>
            <a:ext cx="4139952" cy="401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44935"/>
            <a:ext cx="5004048" cy="401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390" y="267494"/>
            <a:ext cx="5971930" cy="8572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Pleural Effusion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91680" y="1275606"/>
            <a:ext cx="57606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91680" y="127560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55976" y="127560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452320" y="129200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971600" y="2012082"/>
            <a:ext cx="1440160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Pus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732240" y="2012082"/>
            <a:ext cx="1440160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Serous</a:t>
            </a:r>
          </a:p>
          <a:p>
            <a:pPr algn="ctr"/>
            <a:r>
              <a:rPr lang="en-US" b="1" dirty="0" smtClean="0"/>
              <a:t>Fluid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635896" y="1995686"/>
            <a:ext cx="1440160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Blood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67544" y="4011910"/>
            <a:ext cx="2448272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Empyema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347864" y="4011910"/>
            <a:ext cx="2448272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Hemothorax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6228184" y="4011910"/>
            <a:ext cx="2448272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Hydrothorax</a:t>
            </a:r>
            <a:endParaRPr lang="en-US" b="1" dirty="0"/>
          </a:p>
        </p:txBody>
      </p:sp>
      <p:cxnSp>
        <p:nvCxnSpPr>
          <p:cNvPr id="19" name="Elbow Connector 18"/>
          <p:cNvCxnSpPr/>
          <p:nvPr/>
        </p:nvCxnSpPr>
        <p:spPr>
          <a:xfrm rot="5400000">
            <a:off x="1043608" y="2931790"/>
            <a:ext cx="864096" cy="4320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H="1">
            <a:off x="7165210" y="2837749"/>
            <a:ext cx="862253" cy="432048"/>
          </a:xfrm>
          <a:prstGeom prst="bentConnector3">
            <a:avLst>
              <a:gd name="adj1" fmla="val 43688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68552" y="2687960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2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Pleural effusion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590"/>
            <a:ext cx="3779912" cy="401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61" y="1233140"/>
            <a:ext cx="4855471" cy="378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171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3877</TotalTime>
  <Words>688</Words>
  <Application>Microsoft Office PowerPoint</Application>
  <PresentationFormat>On-screen Show (16:9)</PresentationFormat>
  <Paragraphs>101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Chest Tube</vt:lpstr>
      <vt:lpstr>PowerPoint Presentation</vt:lpstr>
      <vt:lpstr>PowerPoint Presentation</vt:lpstr>
      <vt:lpstr>PowerPoint Presentation</vt:lpstr>
      <vt:lpstr>Chest tube</vt:lpstr>
      <vt:lpstr>Indications</vt:lpstr>
      <vt:lpstr>Pneumothorax</vt:lpstr>
      <vt:lpstr>Pleural Effusion</vt:lpstr>
      <vt:lpstr>Pleural effusion </vt:lpstr>
      <vt:lpstr>PowerPoint Presentation</vt:lpstr>
      <vt:lpstr>PowerPoint Presentation</vt:lpstr>
      <vt:lpstr>Purposes</vt:lpstr>
      <vt:lpstr> Equipment  </vt:lpstr>
      <vt:lpstr>PowerPoint Presentation</vt:lpstr>
      <vt:lpstr>Preparation for under water seal bottle</vt:lpstr>
      <vt:lpstr>PowerPoint Presentation</vt:lpstr>
      <vt:lpstr>Nursing role before insertion chest tube</vt:lpstr>
      <vt:lpstr>PowerPoint Presentation</vt:lpstr>
      <vt:lpstr>Patient 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Apical and basal insertion mid axillary line equal 5 intercostal space</vt:lpstr>
      <vt:lpstr>Care of patient with chest tube</vt:lpstr>
      <vt:lpstr>PowerPoint Presentation</vt:lpstr>
      <vt:lpstr>PowerPoint Presentation</vt:lpstr>
      <vt:lpstr>Daily care for patients with chest tube</vt:lpstr>
      <vt:lpstr>PowerPoint Presentation</vt:lpstr>
      <vt:lpstr>PowerPoint Presentation</vt:lpstr>
      <vt:lpstr>Complications</vt:lpstr>
      <vt:lpstr>PowerPoint Presentation</vt:lpstr>
      <vt:lpstr>CHECK 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Maher</cp:lastModifiedBy>
  <cp:revision>58</cp:revision>
  <dcterms:created xsi:type="dcterms:W3CDTF">2021-01-24T22:55:41Z</dcterms:created>
  <dcterms:modified xsi:type="dcterms:W3CDTF">2021-10-23T11:03:06Z</dcterms:modified>
</cp:coreProperties>
</file>